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ja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52"/>
    <p:restoredTop sz="94700"/>
  </p:normalViewPr>
  <p:slideViewPr>
    <p:cSldViewPr snapToGrid="0">
      <p:cViewPr varScale="1">
        <p:scale>
          <a:sx n="86" d="100"/>
          <a:sy n="86" d="100"/>
        </p:scale>
        <p:origin x="216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6A8614-092E-6106-7240-658BB7048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5436542-C720-E497-044B-CF886BB4E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2B2D27A-F412-3B6C-918D-9971A0966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68519E-CE24-C801-25A7-A9A080366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0949077-F590-97E8-13C9-38A7C49B7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03080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64AE9B-4C62-B3E9-D499-76BC0A7FE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83790EF-6AB9-1305-2F16-3C935B2486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C0E873-7E72-F433-3601-E5C4A3CE2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E34A25A-FA97-3209-352D-A9FE4FB35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6E677BB-4D87-B2EE-BCF3-7668DA2B0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327664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D98EFD8-DA3F-6920-B1B4-83CCCD9257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A6013CE-33AE-0DBB-2809-37DABCF2E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6CDEDBA-BE67-96E7-B2D1-B62104655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F6CC3F3-EE96-78EB-EC9C-EB6AEBF3A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FFF4E75-5931-8C8B-F055-0E3F5AFFA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3710945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39F637-01EA-E36C-BBD6-C0D87E86B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C5ABEC-574D-2415-C0C0-4748A3C5A9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D05E0AA-69DE-9FCE-1BE8-8247D5355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25DF0E-3B5B-9B83-F0C3-C5E0C623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737D01-E180-AFDE-3693-1EB39D25B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303249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ED3966B-5AAB-00E4-3020-7CF3354C6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8EEBFE2-7C0A-EE20-AB10-431F0E1E4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669F2C-7664-DFA5-681B-8E1297970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A2BC38-FEB0-3BAA-53D9-2F2640ADE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5DC1175-5830-46FB-29B6-69D7F5B5F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768289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C967D9-ACEF-44D2-285D-87DCE526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5ECBAA-C592-1CD7-8F88-296E30841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48E2137-20A4-6FF2-24F6-418839B842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FBA0692-E5F4-FC17-26D6-0906337F3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FB1AA0-C6B4-0B64-C701-7C2A8DAC3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1ABE732-3757-93E1-F789-F8393A27F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586943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3C3141-1367-0D1F-1E8E-B165EBBC8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8D9430-D097-F34D-195B-E949F5A05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3C20DB5-3785-B1E2-21C2-AC4D0E089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7B70B23-B6E2-18B4-E3AA-149F93C66B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AA78EDC-CC03-F54D-C086-DF26FDD1D4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E9611F91-973B-40A0-CF79-A995CA428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952A4F2-4A34-5028-5994-3ECF64742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AA7190E-080C-C0B3-D31E-BA6DD57DE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468429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6433E6-9736-4F83-90A4-641E1B69B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0BAA0CD-C3D7-7D98-57B8-9F1ADD226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A928446-A8C2-9251-6154-9004E960B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3FA4322-D31F-259D-4AA8-83B2859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2174837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A0F9087-4683-C988-F55B-CAEA5FC7F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C408F45-A562-2072-BBDD-5027DAE17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722E390-561A-58C5-C58E-243025419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907255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67B428-B5F6-669E-860F-61E174C29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8F899BC-C158-5FE2-0246-B0CC81D99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7910225-B97C-3BA6-1ABC-9E95F4F27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29069E0-A24C-B85D-43DE-2BEF125E6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D594185-E3E5-55DB-9DF3-3C019C422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7704AF6-D873-048B-5D01-A85EFE155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674146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79C6ACA-C173-67D9-C2DF-B7F5E10CC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4E82074-E24C-9206-A169-23BF25A71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U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D070FEA-5AAD-6D98-59C2-F51485B21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5E8BAFE-A1E2-1B15-4C6B-4A1C4AD07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4385CD2-E50E-1091-3713-CB9F43225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U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8EE0771-AE74-E469-A067-A1A86F626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1529407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13D554E-0256-0C7C-B823-02761138C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U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EB1EE7E-C108-D2EA-32DE-D5CD3E427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U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E94165-98D4-AE00-D536-75B2C2ADBD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A03606-4E54-1344-9A32-E6C385960B24}" type="datetimeFigureOut">
              <a:rPr kumimoji="1" lang="ja-US" altLang="en-US" smtClean="0"/>
              <a:t>11/22/25</a:t>
            </a:fld>
            <a:endParaRPr kumimoji="1" lang="ja-U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AA2CB45-BB23-06F8-8281-EE059CD339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U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D37ED97-95BF-A727-945B-51BB557945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E2A7E5-5537-1940-BA66-E3F0CA92B8F8}" type="slidenum">
              <a:rPr kumimoji="1" lang="ja-US" altLang="en-US" smtClean="0"/>
              <a:t>‹#›</a:t>
            </a:fld>
            <a:endParaRPr kumimoji="1" lang="ja-US" altLang="en-US"/>
          </a:p>
        </p:txBody>
      </p:sp>
    </p:spTree>
    <p:extLst>
      <p:ext uri="{BB962C8B-B14F-4D97-AF65-F5344CB8AC3E}">
        <p14:creationId xmlns:p14="http://schemas.microsoft.com/office/powerpoint/2010/main" val="3785321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44D55D6C-7EF5-DAB9-0B4C-46786B852A5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7CE602C-E9BA-456F-180B-2DC36CC87080}"/>
              </a:ext>
            </a:extLst>
          </p:cNvPr>
          <p:cNvSpPr txBox="1"/>
          <p:nvPr/>
        </p:nvSpPr>
        <p:spPr>
          <a:xfrm>
            <a:off x="362416" y="1817370"/>
            <a:ext cx="609971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600"/>
              </a:spcAft>
              <a:buNone/>
            </a:pPr>
            <a:r>
              <a:rPr lang="en-US" altLang="ja-US" sz="1800" b="1" kern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The Three Walls Facing E-commerce and Web3</a:t>
            </a:r>
          </a:p>
          <a:p>
            <a:pPr algn="l">
              <a:spcAft>
                <a:spcPts val="600"/>
              </a:spcAft>
              <a:buNone/>
            </a:pPr>
            <a:endParaRPr lang="ja-US" altLang="ja-US" sz="2000" kern="1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ptos" panose="020B0004020202020204" pitchFamily="34" charset="0"/>
              <a:ea typeface="Yu Gothic" panose="020B0400000000000000" pitchFamily="34" charset="-128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altLang="ja-US" sz="1800" kern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Hello. We are here to address three major walls that modern e-commerce and Web3 are facing. </a:t>
            </a:r>
          </a:p>
          <a:p>
            <a:pPr>
              <a:buNone/>
            </a:pPr>
            <a:endParaRPr lang="en-US" altLang="ja-US" kern="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>
              <a:buNone/>
            </a:pPr>
            <a:r>
              <a:rPr lang="en-US" altLang="ja-US" sz="1800" kern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While they may seem separate, they are, in fact, deeply interconnected.</a:t>
            </a:r>
            <a:r>
              <a:rPr lang="ja-US" altLang="ja-US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endParaRPr lang="ja-US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図 10" descr="建物, 座る, テーブル, キーボード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DD26F468-AD7D-801D-DFE4-4D9C56E29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132" y="3189876"/>
            <a:ext cx="5111087" cy="340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420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6DC4F-9DAB-7003-F2A9-7186293E4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ABC60AE0-395C-E745-175A-EBA10AA0C3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2F3A3FC-92E3-8B50-80A4-A6C60A7E101D}"/>
              </a:ext>
            </a:extLst>
          </p:cNvPr>
          <p:cNvSpPr txBox="1"/>
          <p:nvPr/>
        </p:nvSpPr>
        <p:spPr>
          <a:xfrm>
            <a:off x="389691" y="1477096"/>
            <a:ext cx="8037618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Wall of Participation: The Hurdle to Mass Adoption.</a:t>
            </a:r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</a:p>
          <a:p>
            <a:pPr lvl="0"/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 most people, crypto is still viewed as an object of "investment" or "speculation." The complexity of wallet creation prevents them from experiencing its practical value in everyday life.</a:t>
            </a:r>
          </a:p>
          <a:p>
            <a:pPr lvl="0"/>
            <a:endParaRPr lang="en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/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/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Wall of Fragmentation: The Hassle of Wallet Management.</a:t>
            </a:r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</a:p>
          <a:p>
            <a:pPr lvl="0"/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Even existing Web3 users struggle with managing different wallets for each chain, like Ethereum and Solana. Assets are fragmented, and the user experience remains complicated.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/>
            <a:endParaRPr lang="en-US" altLang="ja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/>
            <a:endParaRPr lang="en-US" altLang="ja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lvl="0"/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Wall of Trust: Fraud and Distrust in Cross-Border E-commerce.</a:t>
            </a:r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</a:p>
          <a:p>
            <a:pPr lvl="0"/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As global transactions grow, platform-dependent reputation systems are failing. There is no environment where everyone can trade with confidence.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図 2" descr="テキスト, ホワイトボード&#10;&#10;AI 生成コンテンツは誤りを含む可能性があります。">
            <a:extLst>
              <a:ext uri="{FF2B5EF4-FFF2-40B4-BE49-F238E27FC236}">
                <a16:creationId xmlns:a16="http://schemas.microsoft.com/office/drawing/2014/main" id="{47378A55-6361-BEBB-CE2E-DFAFB561C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6097" y="2982097"/>
            <a:ext cx="3875903" cy="3875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897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478BF-AE08-D19A-5CF1-EF08FA214C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58047D93-CEE7-5E4A-16FE-C1B982F656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8351F1E-EADA-608A-10B4-73565879A0BC}"/>
              </a:ext>
            </a:extLst>
          </p:cNvPr>
          <p:cNvSpPr txBox="1"/>
          <p:nvPr/>
        </p:nvSpPr>
        <p:spPr>
          <a:xfrm>
            <a:off x="440474" y="1516287"/>
            <a:ext cx="981864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Solution - </a:t>
            </a:r>
            <a:r>
              <a:rPr lang="en-US" altLang="ja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Crypify's</a:t>
            </a:r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Integrated Solution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Crypify</a:t>
            </a:r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dismantles these three walls through a single, seamless flow that begins with the customer's purchase experience.</a:t>
            </a:r>
          </a:p>
          <a:p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Solution 1: Dismantling the Wall of Participation with an Intuitive Web3 Experience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"First, a user simply makes a purchase on an e-commerce site with their credit card, just as they always do. </a:t>
            </a: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special actions are required. Upon receiving the confirmation email, they just click a button to view their wallet. Leveraging cutting-edge technologies like Account Abstraction, users are never forced to memorize complex seed phrases.</a:t>
            </a:r>
          </a:p>
          <a:p>
            <a:endParaRPr lang="en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 non-custodial wallet is instantly created and accessible with only their email address and a passkey, such as a fingerprint or facial recognition.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Behind the scenes, we use Coinbase's CDP Embedded Wallet to automatically convert the credit card payment into USDC.</a:t>
            </a:r>
          </a:p>
          <a:p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look. The wallet has already been credited with 10 USDC in loyalty points from the shop. This empowers everyone to step into the world of Web3 seamlessly and risk-free.</a:t>
            </a:r>
            <a:r>
              <a:rPr lang="ja-US" altLang="ja-US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endParaRPr lang="ja-US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059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B6D98-C0BB-2A60-155F-B5F846B54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E14EB440-02B6-FD9F-1001-E5722B24EA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B9932E32-861C-FE62-355F-092FAEB6B8D3}"/>
              </a:ext>
            </a:extLst>
          </p:cNvPr>
          <p:cNvSpPr txBox="1"/>
          <p:nvPr/>
        </p:nvSpPr>
        <p:spPr>
          <a:xfrm>
            <a:off x="440474" y="1516287"/>
            <a:ext cx="9818647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Solution 2: Dismantling the Wall of Fragmentation with a Unified Wallet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"Furthermore, this wallet is, by its very nature, a multi-chain smart wallet. This means you can manage assets across diverse chains—such as Ethereum, Solana, and Base—all from one single hub. </a:t>
            </a:r>
          </a:p>
          <a:p>
            <a:endParaRPr lang="en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Solution 3: Dismantling the Wall of Trust with an On-Chain Reputation System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"And this unified wallet serves as the foundation for our ultimate goal: the on-chain reputation system. Post-transaction, both buyers and sellers can leverage the Ethereum Attestation Service (EAS) to record any dispute history directly on the blockchain. </a:t>
            </a:r>
          </a:p>
          <a:p>
            <a:endParaRPr lang="en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means that as long as you transact honestly, your score remains clean. This creates an immutable reputation that transcends platform boundaries, establishing a universal 'Proof of Trust.' Personal purchase histories are kept private and secure with </a:t>
            </a:r>
            <a:r>
              <a:rPr lang="en-US" altLang="ja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vlayer's</a:t>
            </a:r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ZK technology."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565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C2547-E6AC-15EC-5AD4-EE8E73DAD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, 会社名&#10;&#10;AI 生成コンテンツは誤りを含む可能性があります。">
            <a:extLst>
              <a:ext uri="{FF2B5EF4-FFF2-40B4-BE49-F238E27FC236}">
                <a16:creationId xmlns:a16="http://schemas.microsoft.com/office/drawing/2014/main" id="{34BA595A-4F98-7953-184A-A15AF2F6B9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6" y="0"/>
            <a:ext cx="1823085" cy="1823085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124879F3-71EB-E7CD-AD61-42740E2EE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7294" y="3458980"/>
            <a:ext cx="5524500" cy="339090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2BC6391-302F-8729-BFE5-5EB59198E534}"/>
              </a:ext>
            </a:extLst>
          </p:cNvPr>
          <p:cNvSpPr txBox="1"/>
          <p:nvPr/>
        </p:nvSpPr>
        <p:spPr>
          <a:xfrm>
            <a:off x="170126" y="1516287"/>
            <a:ext cx="9818647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Part 3: Future - The Vision of </a:t>
            </a:r>
            <a:r>
              <a:rPr lang="en-US" altLang="ja-US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Crypify</a:t>
            </a:r>
            <a:endParaRPr lang="en-US" altLang="ja-U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Crypify</a:t>
            </a:r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far more than just a payment or wallet application. It is the foundational infrastructure that unifies fragmented trust and assets to forge a fairer, more global marketplace.</a:t>
            </a:r>
          </a:p>
          <a:p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implementation is remarkably simple. </a:t>
            </a:r>
          </a:p>
          <a:p>
            <a:endParaRPr lang="en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Just like Stripe, it can be integrated into any e-commerce site with only a few lines of code.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your time.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ja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 </a:t>
            </a:r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ja-US" altLang="ja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6721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572</Words>
  <Application>Microsoft Macintosh PowerPoint</Application>
  <PresentationFormat>ワイド画面</PresentationFormat>
  <Paragraphs>45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奥野　友美</dc:creator>
  <cp:lastModifiedBy>奥野　友美</cp:lastModifiedBy>
  <cp:revision>4</cp:revision>
  <dcterms:created xsi:type="dcterms:W3CDTF">2025-11-22T07:25:42Z</dcterms:created>
  <dcterms:modified xsi:type="dcterms:W3CDTF">2025-11-22T08:01:43Z</dcterms:modified>
</cp:coreProperties>
</file>

<file path=docProps/thumbnail.jpeg>
</file>